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9"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37"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6" d="100"/>
          <a:sy n="66" d="100"/>
        </p:scale>
        <p:origin x="152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bivankenobi/Intro_to_Data_Science_cours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bivankenobi/Intro_to_Data_Science_cours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bivankenobi/Intro_to_Data_Science_course/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bivankenobi" TargetMode="External"/><Relationship Id="rId2" Type="http://schemas.openxmlformats.org/officeDocument/2006/relationships/hyperlink" Target="https://www.linkedin.com/in/abhinav-sharma-38816b313/"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bivankenobi/Intro_to_Data_Science_cours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bivankenobi/Intro_to_Data_Science_cours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11592" y="4891899"/>
            <a:ext cx="4574808" cy="1477328"/>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Abhinav Sharma</a:t>
            </a:r>
          </a:p>
          <a:p>
            <a:r>
              <a:rPr lang="en-US" dirty="0">
                <a:solidFill>
                  <a:schemeClr val="bg2"/>
                </a:solidFill>
                <a:latin typeface="Abadi"/>
                <a:ea typeface="SF Pro" pitchFamily="2" charset="0"/>
                <a:cs typeface="SF Pro" pitchFamily="2" charset="0"/>
              </a:rPr>
              <a:t>June 23,2025</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GitHub –</a:t>
            </a:r>
            <a:r>
              <a:rPr lang="en-US" dirty="0" err="1">
                <a:solidFill>
                  <a:schemeClr val="bg2"/>
                </a:solidFill>
                <a:latin typeface="Abadi"/>
                <a:ea typeface="SF Pro" pitchFamily="2" charset="0"/>
                <a:cs typeface="SF Pro" pitchFamily="2" charset="0"/>
              </a:rPr>
              <a:t>Abivankenobi</a:t>
            </a:r>
            <a:r>
              <a:rPr lang="en-US" dirty="0">
                <a:solidFill>
                  <a:schemeClr val="bg2"/>
                </a:solidFill>
                <a:latin typeface="Abadi"/>
                <a:ea typeface="SF Pro" pitchFamily="2" charset="0"/>
                <a:cs typeface="SF Pro" pitchFamily="2" charset="0"/>
              </a:rPr>
              <a:t>/</a:t>
            </a:r>
            <a:r>
              <a:rPr lang="en-US" dirty="0" err="1">
                <a:solidFill>
                  <a:schemeClr val="bg2"/>
                </a:solidFill>
                <a:latin typeface="Abadi"/>
                <a:ea typeface="SF Pro" pitchFamily="2" charset="0"/>
                <a:cs typeface="SF Pro" pitchFamily="2" charset="0"/>
              </a:rPr>
              <a:t>Intro_to_Data_Science_course</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I performed exploratory data analysis and determined the training labels.</a:t>
            </a:r>
          </a:p>
          <a:p>
            <a:r>
              <a:rPr lang="en-US" sz="2200" dirty="0">
                <a:solidFill>
                  <a:schemeClr val="accent3">
                    <a:lumMod val="25000"/>
                  </a:schemeClr>
                </a:solidFill>
                <a:latin typeface="Abadi" panose="020B0604020104020204" pitchFamily="34" charset="0"/>
              </a:rPr>
              <a:t>I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I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1800" dirty="0">
                <a:hlinkClick r:id="rId3"/>
              </a:rPr>
              <a:t>https://github.com/Abivankenobi/Intro_to_Data_Science_course/blob/main/Data%20Wrangling.ipynb</a:t>
            </a:r>
            <a:endParaRPr lang="en-US" sz="18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368402" y="1486343"/>
            <a:ext cx="5418861" cy="453923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1800" dirty="0">
                <a:hlinkClick r:id="rId3"/>
              </a:rPr>
              <a:t>https://github.com/Abivankenobi/Intro_to_Data_Science_course/blob/main/EDA%20with%20Data%20Visualization.ipynb</a:t>
            </a:r>
            <a:endParaRPr lang="en-US" sz="1800" dirty="0"/>
          </a:p>
          <a:p>
            <a:pPr>
              <a:lnSpc>
                <a:spcPct val="100000"/>
              </a:lnSpc>
              <a:spcBef>
                <a:spcPts val="1400"/>
              </a:spcBef>
            </a:pPr>
            <a:endParaRPr lang="en-US" sz="1800"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506589"/>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in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with magic.</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https://github.com/Abivankenobi/Intro_to_Data_Science_course/blob/main/EDA%20with%20SQL.ipynb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4"/>
            <a:ext cx="9745589" cy="4493725"/>
          </a:xfrm>
          <a:prstGeom prst="rect">
            <a:avLst/>
          </a:prstGeom>
        </p:spPr>
        <p:txBody>
          <a:bodyPr vert="horz" lIns="91440" tIns="45720" rIns="91440" bIns="45720" rtlCol="0" anchor="t">
            <a:normAutofit/>
          </a:bodyPr>
          <a:lstStyle/>
          <a:p>
            <a:pPr>
              <a:lnSpc>
                <a:spcPct val="100000"/>
              </a:lnSpc>
              <a:spcBef>
                <a:spcPts val="1400"/>
              </a:spcBef>
            </a:pPr>
            <a:r>
              <a:rPr lang="en-US" sz="2400" dirty="0"/>
              <a:t>We developed an interactive dashboard using </a:t>
            </a:r>
            <a:r>
              <a:rPr lang="en-US" sz="2400" dirty="0" err="1"/>
              <a:t>Plotly</a:t>
            </a:r>
            <a:r>
              <a:rPr lang="en-US" sz="2400" dirty="0"/>
              <a:t> Dash to visualize key insights from the SpaceX launch data.</a:t>
            </a:r>
          </a:p>
          <a:p>
            <a:pPr>
              <a:lnSpc>
                <a:spcPct val="100000"/>
              </a:lnSpc>
              <a:spcBef>
                <a:spcPts val="1400"/>
              </a:spcBef>
            </a:pPr>
            <a:r>
              <a:rPr lang="en-US" sz="2400" dirty="0"/>
              <a:t>The dashboard includes pie charts illustrating the distribution of total launches across different launch sites. </a:t>
            </a:r>
          </a:p>
          <a:p>
            <a:pPr>
              <a:lnSpc>
                <a:spcPct val="100000"/>
              </a:lnSpc>
              <a:spcBef>
                <a:spcPts val="1400"/>
              </a:spcBef>
            </a:pPr>
            <a:r>
              <a:rPr lang="en-US" sz="2400" dirty="0"/>
              <a:t>Additionally, we added a scatter plot to explore the relationship between payload mass (in kilograms) and launch outcomes, segmented by booster versions.</a:t>
            </a:r>
          </a:p>
          <a:p>
            <a:pPr>
              <a:lnSpc>
                <a:spcPct val="100000"/>
              </a:lnSpc>
              <a:spcBef>
                <a:spcPts val="1400"/>
              </a:spcBef>
            </a:pPr>
            <a:r>
              <a:rPr lang="en-US" sz="2400" dirty="0"/>
              <a:t>You can find the full implementation in the corresponding notebook here:</a:t>
            </a:r>
          </a:p>
          <a:p>
            <a:pPr>
              <a:lnSpc>
                <a:spcPct val="100000"/>
              </a:lnSpc>
              <a:spcBef>
                <a:spcPts val="1400"/>
              </a:spcBef>
            </a:pPr>
            <a:r>
              <a:rPr lang="en-US" sz="2000" dirty="0">
                <a:hlinkClick r:id="rId3"/>
              </a:rPr>
              <a:t>https://github.com/Abivankenobi/Intro_to_Data_Science_course/blob/main/app.py</a:t>
            </a:r>
            <a:endParaRPr lang="en-US" sz="2000" dirty="0"/>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829"/>
            <a:ext cx="9745589" cy="537754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We used NumPy and pandas to load and preprocess the dataset, followed by splitting it into training and testing sets.</a:t>
            </a:r>
          </a:p>
          <a:p>
            <a:pPr>
              <a:lnSpc>
                <a:spcPct val="100000"/>
              </a:lnSpc>
              <a:spcBef>
                <a:spcPts val="1400"/>
              </a:spcBef>
            </a:pPr>
            <a:r>
              <a:rPr lang="en-US" sz="2200" dirty="0">
                <a:solidFill>
                  <a:schemeClr val="accent3">
                    <a:lumMod val="25000"/>
                  </a:schemeClr>
                </a:solidFill>
                <a:latin typeface="Abadi"/>
              </a:rPr>
              <a:t>To build predictive models, we implemented multiple classification algorithms and optimized their performance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for hyperparameter tuning.</a:t>
            </a:r>
          </a:p>
          <a:p>
            <a:pPr>
              <a:lnSpc>
                <a:spcPct val="100000"/>
              </a:lnSpc>
              <a:spcBef>
                <a:spcPts val="1400"/>
              </a:spcBef>
            </a:pPr>
            <a:r>
              <a:rPr lang="en-US" sz="2200" dirty="0">
                <a:solidFill>
                  <a:srgbClr val="0948CB"/>
                </a:solidFill>
                <a:latin typeface="Abadi"/>
              </a:rPr>
              <a:t>Model accuracy was chosen as the primary evaluation metric.</a:t>
            </a:r>
          </a:p>
          <a:p>
            <a:pPr>
              <a:lnSpc>
                <a:spcPct val="100000"/>
              </a:lnSpc>
              <a:spcBef>
                <a:spcPts val="1400"/>
              </a:spcBef>
            </a:pPr>
            <a:r>
              <a:rPr lang="en-US" sz="2200" dirty="0">
                <a:solidFill>
                  <a:schemeClr val="accent3">
                    <a:lumMod val="25000"/>
                  </a:schemeClr>
                </a:solidFill>
                <a:latin typeface="Abadi"/>
              </a:rPr>
              <a:t> Through iterative feature engineering and model refinement, we were able to identify the classification model that delivered the best performance on our task.</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https://github.com/Abivankenobi/Intro_to_Data_Science_course/blob/main/Machine%20Learning%20Prediction.ipynb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51418"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000" i="1" dirty="0">
              <a:solidFill>
                <a:schemeClr val="accent3">
                  <a:lumMod val="25000"/>
                </a:schemeClr>
              </a:solidFill>
              <a:highlight>
                <a:srgbClr val="C0C0C0"/>
              </a:highligh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63C442-FFC6-F1D8-5B76-1B66D4059D19}"/>
              </a:ext>
            </a:extLst>
          </p:cNvPr>
          <p:cNvPicPr>
            <a:picLocks noChangeAspect="1"/>
          </p:cNvPicPr>
          <p:nvPr/>
        </p:nvPicPr>
        <p:blipFill>
          <a:blip r:embed="rId2"/>
          <a:srcRect l="5826"/>
          <a:stretch>
            <a:fillRect/>
          </a:stretch>
        </p:blipFill>
        <p:spPr>
          <a:xfrm>
            <a:off x="-478971" y="-295549"/>
            <a:ext cx="12670971" cy="7153549"/>
          </a:xfrm>
          <a:prstGeom prst="rect">
            <a:avLst/>
          </a:prstGeom>
        </p:spPr>
      </p:pic>
      <p:sp>
        <p:nvSpPr>
          <p:cNvPr id="2" name="Title 1">
            <a:extLst>
              <a:ext uri="{FF2B5EF4-FFF2-40B4-BE49-F238E27FC236}">
                <a16:creationId xmlns:a16="http://schemas.microsoft.com/office/drawing/2014/main" id="{666EA024-00E6-4503-92B5-11914CEFB359}"/>
              </a:ext>
            </a:extLst>
          </p:cNvPr>
          <p:cNvSpPr>
            <a:spLocks noGrp="1"/>
          </p:cNvSpPr>
          <p:nvPr>
            <p:ph type="title"/>
          </p:nvPr>
        </p:nvSpPr>
        <p:spPr>
          <a:xfrm>
            <a:off x="831850" y="1709739"/>
            <a:ext cx="10515600" cy="1207632"/>
          </a:xfrm>
        </p:spPr>
        <p:txBody>
          <a:bodyPr/>
          <a:lstStyle/>
          <a:p>
            <a:r>
              <a:rPr lang="en-US" dirty="0">
                <a:solidFill>
                  <a:srgbClr val="F2F4F8"/>
                </a:solidFill>
                <a:latin typeface="Abadi"/>
              </a:rPr>
              <a:t>Results</a:t>
            </a:r>
            <a:endParaRPr lang="en-IN" dirty="0">
              <a:solidFill>
                <a:srgbClr val="F2F4F8"/>
              </a:solidFill>
            </a:endParaRPr>
          </a:p>
        </p:txBody>
      </p:sp>
      <p:sp>
        <p:nvSpPr>
          <p:cNvPr id="3" name="Text Placeholder 2">
            <a:extLst>
              <a:ext uri="{FF2B5EF4-FFF2-40B4-BE49-F238E27FC236}">
                <a16:creationId xmlns:a16="http://schemas.microsoft.com/office/drawing/2014/main" id="{CB7EE2EF-B423-50CE-5474-A511C4798FFA}"/>
              </a:ext>
            </a:extLst>
          </p:cNvPr>
          <p:cNvSpPr>
            <a:spLocks noGrp="1"/>
          </p:cNvSpPr>
          <p:nvPr>
            <p:ph type="body" idx="1"/>
          </p:nvPr>
        </p:nvSpPr>
        <p:spPr>
          <a:xfrm>
            <a:off x="831849" y="3089276"/>
            <a:ext cx="10395857" cy="2386238"/>
          </a:xfrm>
        </p:spPr>
        <p:txBody>
          <a:bodyPr/>
          <a:lstStyle/>
          <a:p>
            <a:pPr>
              <a:lnSpc>
                <a:spcPct val="100000"/>
              </a:lnSpc>
              <a:spcBef>
                <a:spcPts val="1400"/>
              </a:spcBef>
            </a:pPr>
            <a:r>
              <a:rPr lang="en-US" sz="3200" dirty="0">
                <a:solidFill>
                  <a:srgbClr val="F2F4F8"/>
                </a:solidFill>
                <a:latin typeface="Abadi" panose="020B0604020104020204" pitchFamily="34" charset="0"/>
              </a:rPr>
              <a:t>Exploratory data analysis results</a:t>
            </a:r>
            <a:endParaRPr lang="en-US" sz="3200" i="1" dirty="0">
              <a:solidFill>
                <a:srgbClr val="F2F4F8"/>
              </a:solidFill>
              <a:highlight>
                <a:srgbClr val="C0C0C0"/>
              </a:highlight>
              <a:latin typeface="Abadi" panose="020B0604020104020204" pitchFamily="34" charset="0"/>
            </a:endParaRPr>
          </a:p>
          <a:p>
            <a:pPr>
              <a:lnSpc>
                <a:spcPct val="100000"/>
              </a:lnSpc>
              <a:spcBef>
                <a:spcPts val="1400"/>
              </a:spcBef>
            </a:pPr>
            <a:r>
              <a:rPr lang="en-US" sz="3200" dirty="0">
                <a:solidFill>
                  <a:srgbClr val="F2F4F8"/>
                </a:solidFill>
                <a:latin typeface="Abadi" panose="020B0604020104020204" pitchFamily="34" charset="0"/>
              </a:rPr>
              <a:t>Interactive analytics demo in screenshots</a:t>
            </a:r>
          </a:p>
          <a:p>
            <a:pPr>
              <a:lnSpc>
                <a:spcPct val="100000"/>
              </a:lnSpc>
              <a:spcBef>
                <a:spcPts val="1400"/>
              </a:spcBef>
            </a:pPr>
            <a:r>
              <a:rPr lang="en-US" sz="3200" dirty="0">
                <a:solidFill>
                  <a:srgbClr val="F2F4F8"/>
                </a:solidFill>
                <a:latin typeface="Abadi" panose="020B0604020104020204" pitchFamily="34" charset="0"/>
              </a:rPr>
              <a:t>Predictive analysis results</a:t>
            </a:r>
          </a:p>
        </p:txBody>
      </p:sp>
    </p:spTree>
    <p:extLst>
      <p:ext uri="{BB962C8B-B14F-4D97-AF65-F5344CB8AC3E}">
        <p14:creationId xmlns:p14="http://schemas.microsoft.com/office/powerpoint/2010/main" val="2654070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60701"/>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826798" y="922127"/>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28</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7258" y="2551006"/>
            <a:ext cx="4682561" cy="2727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The major problem here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A6CBBE8D-4B28-8642-99BA-FBAB1E92173F}"/>
              </a:ext>
            </a:extLst>
          </p:cNvPr>
          <p:cNvPicPr>
            <a:picLocks noChangeAspect="1"/>
          </p:cNvPicPr>
          <p:nvPr/>
        </p:nvPicPr>
        <p:blipFill>
          <a:blip r:embed="rId3"/>
          <a:srcRect t="9578" r="6073" b="2826"/>
          <a:stretch>
            <a:fillRect/>
          </a:stretch>
        </p:blipFill>
        <p:spPr>
          <a:xfrm>
            <a:off x="6373491" y="1933870"/>
            <a:ext cx="4682561" cy="356747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Satellite success launch rate is a product of several factors.</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697B-9FDB-BA49-8A0B-1F20CAD84B8B}"/>
              </a:ext>
            </a:extLst>
          </p:cNvPr>
          <p:cNvSpPr>
            <a:spLocks noGrp="1"/>
          </p:cNvSpPr>
          <p:nvPr>
            <p:ph type="title"/>
          </p:nvPr>
        </p:nvSpPr>
        <p:spPr>
          <a:xfrm>
            <a:off x="838200" y="365125"/>
            <a:ext cx="10515600" cy="919389"/>
          </a:xfrm>
        </p:spPr>
        <p:txBody>
          <a:bodyPr/>
          <a:lstStyle/>
          <a:p>
            <a:r>
              <a:rPr lang="en-US" dirty="0">
                <a:solidFill>
                  <a:srgbClr val="0B49CB"/>
                </a:solidFill>
                <a:latin typeface="Abadi"/>
              </a:rPr>
              <a:t>Appendix</a:t>
            </a:r>
            <a:br>
              <a:rPr lang="en-US" dirty="0">
                <a:solidFill>
                  <a:srgbClr val="0B49CB"/>
                </a:solidFill>
              </a:rPr>
            </a:br>
            <a:endParaRPr lang="en-IN" dirty="0"/>
          </a:p>
        </p:txBody>
      </p:sp>
      <p:sp>
        <p:nvSpPr>
          <p:cNvPr id="3" name="Content Placeholder 2">
            <a:extLst>
              <a:ext uri="{FF2B5EF4-FFF2-40B4-BE49-F238E27FC236}">
                <a16:creationId xmlns:a16="http://schemas.microsoft.com/office/drawing/2014/main" id="{45859336-D276-20F7-3317-C98E30F722B2}"/>
              </a:ext>
            </a:extLst>
          </p:cNvPr>
          <p:cNvSpPr>
            <a:spLocks noGrp="1"/>
          </p:cNvSpPr>
          <p:nvPr>
            <p:ph idx="1"/>
          </p:nvPr>
        </p:nvSpPr>
        <p:spPr>
          <a:xfrm>
            <a:off x="838200" y="1284514"/>
            <a:ext cx="10515600" cy="4892449"/>
          </a:xfrm>
        </p:spPr>
        <p:txBody>
          <a:bodyPr/>
          <a:lstStyle/>
          <a:p>
            <a:pPr marL="0" indent="0">
              <a:buNone/>
            </a:pPr>
            <a:r>
              <a:rPr lang="en-US" dirty="0"/>
              <a:t>I had a lot off fun time doing this course, and learnt a lot. I would like to connect and communicate with fellow data science enthusiasts.</a:t>
            </a:r>
          </a:p>
          <a:p>
            <a:r>
              <a:rPr lang="en-US" dirty="0"/>
              <a:t>My </a:t>
            </a:r>
            <a:r>
              <a:rPr lang="en-US" dirty="0" err="1"/>
              <a:t>Linkedin</a:t>
            </a:r>
            <a:r>
              <a:rPr lang="en-US" dirty="0"/>
              <a:t>: </a:t>
            </a:r>
            <a:r>
              <a:rPr lang="en-US" dirty="0">
                <a:hlinkClick r:id="rId2"/>
              </a:rPr>
              <a:t>https://www.linkedin.com/in/abhinav-sharma-38816b313/</a:t>
            </a:r>
            <a:endParaRPr lang="en-US" dirty="0"/>
          </a:p>
          <a:p>
            <a:r>
              <a:rPr lang="en-US" dirty="0"/>
              <a:t>My </a:t>
            </a:r>
            <a:r>
              <a:rPr lang="en-US" dirty="0" err="1"/>
              <a:t>Github</a:t>
            </a:r>
            <a:r>
              <a:rPr lang="en-US" dirty="0"/>
              <a:t>: </a:t>
            </a:r>
            <a:r>
              <a:rPr lang="en-US" dirty="0">
                <a:hlinkClick r:id="rId3"/>
              </a:rPr>
              <a:t>https://github.com/Abivankenobi</a:t>
            </a:r>
            <a:endParaRPr lang="en-US" dirty="0"/>
          </a:p>
          <a:p>
            <a:r>
              <a:rPr lang="en-US" dirty="0"/>
              <a:t>Looking forward to connecting with you</a:t>
            </a:r>
          </a:p>
          <a:p>
            <a:endParaRPr lang="en-US" dirty="0"/>
          </a:p>
          <a:p>
            <a:endParaRPr lang="en-IN" dirty="0"/>
          </a:p>
        </p:txBody>
      </p:sp>
    </p:spTree>
    <p:extLst>
      <p:ext uri="{BB962C8B-B14F-4D97-AF65-F5344CB8AC3E}">
        <p14:creationId xmlns:p14="http://schemas.microsoft.com/office/powerpoint/2010/main" val="1371018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594675" cy="4773832"/>
          </a:xfrm>
          <a:prstGeom prst="rect">
            <a:avLst/>
          </a:prstGeom>
        </p:spPr>
        <p:txBody>
          <a:bodyPr/>
          <a:lstStyle/>
          <a:p>
            <a:pPr marL="0" indent="0">
              <a:buNone/>
            </a:pPr>
            <a:r>
              <a:rPr lang="en-US" sz="3200" b="1" dirty="0"/>
              <a:t>We used two main approaches to gather </a:t>
            </a:r>
            <a:r>
              <a:rPr lang="en-US" sz="3200" b="1" dirty="0" err="1"/>
              <a:t>data:accessing</a:t>
            </a:r>
            <a:r>
              <a:rPr lang="en-US" sz="3200" b="1" dirty="0"/>
              <a:t> the SpaceX API and web scraping.</a:t>
            </a:r>
          </a:p>
          <a:p>
            <a:pPr marL="0" indent="0">
              <a:buNone/>
            </a:pPr>
            <a:r>
              <a:rPr lang="en-US" sz="2000" dirty="0"/>
              <a:t>1</a:t>
            </a:r>
            <a:r>
              <a:rPr lang="en-US" sz="2400" dirty="0"/>
              <a:t>.For the API method, we sent GET requests to retrieve data from SpaceX, then converted the JSON response into a pandas </a:t>
            </a:r>
            <a:r>
              <a:rPr lang="en-US" sz="2400" dirty="0" err="1"/>
              <a:t>DataFrame</a:t>
            </a:r>
            <a:r>
              <a:rPr lang="en-US" sz="2400" dirty="0"/>
              <a:t> using .</a:t>
            </a:r>
            <a:r>
              <a:rPr lang="en-US" sz="2400" dirty="0" err="1"/>
              <a:t>json</a:t>
            </a:r>
            <a:r>
              <a:rPr lang="en-US" sz="2400" dirty="0"/>
              <a:t>() and </a:t>
            </a:r>
            <a:r>
              <a:rPr lang="en-US" sz="2400" dirty="0" err="1"/>
              <a:t>json_normalize</a:t>
            </a:r>
            <a:r>
              <a:rPr lang="en-US" sz="2400" dirty="0"/>
              <a:t>(). After loading the data, we cleaned it, handled missing values, and formatted it for analysis.</a:t>
            </a:r>
          </a:p>
          <a:p>
            <a:pPr marL="0" indent="0">
              <a:buNone/>
            </a:pPr>
            <a:r>
              <a:rPr lang="en-US" sz="2400" dirty="0"/>
              <a:t>2.Alongside this, we also scraped Falcon 9 launch records from Wikipedia using </a:t>
            </a:r>
            <a:r>
              <a:rPr lang="en-US" sz="2400" dirty="0" err="1"/>
              <a:t>BeautifulSoup</a:t>
            </a:r>
            <a:r>
              <a:rPr lang="en-US" sz="2400" dirty="0"/>
              <a:t> — a powerful library for extracting data from static web pages. Specifically, we targeted the launch data tables, parsed them, and transformed the information into another pandas </a:t>
            </a:r>
            <a:r>
              <a:rPr lang="en-US" sz="2400" dirty="0" err="1"/>
              <a:t>DataFrame</a:t>
            </a:r>
            <a:r>
              <a:rPr lang="en-US" sz="2400" dirty="0"/>
              <a:t> for further use.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626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r>
              <a:rPr lang="en-US" sz="2000" dirty="0">
                <a:hlinkClick r:id="rId3"/>
              </a:rPr>
              <a:t>https://github.com/Abivankenobi/Intro_to_Data_Science_course/blob/main/Data%20Collection%20API.ipynb</a:t>
            </a:r>
            <a:endParaRPr lang="en-US" sz="2000" dirty="0"/>
          </a:p>
          <a:p>
            <a:pPr marL="0" indent="0">
              <a:buNone/>
            </a:pP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a:ln>
            <a:solidFill>
              <a:schemeClr val="accent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https://github.com/Abivankenobi/Intro_to_Data_Science_course/blob/main/Data%20Collection%20with%20Web%20Scraping.ipynb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27681"/>
            <a:ext cx="4655614" cy="4778833"/>
          </a:xfrm>
          <a:prstGeom prst="rect">
            <a:avLst/>
          </a:prstGeom>
          <a:ln>
            <a:solidFill>
              <a:schemeClr val="accent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1389</TotalTime>
  <Words>1997</Words>
  <Application>Microsoft Office PowerPoint</Application>
  <PresentationFormat>Widescreen</PresentationFormat>
  <Paragraphs>220</Paragraphs>
  <Slides>48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user92j7424@outlook.com</cp:lastModifiedBy>
  <cp:revision>202</cp:revision>
  <dcterms:created xsi:type="dcterms:W3CDTF">2021-04-29T18:58:34Z</dcterms:created>
  <dcterms:modified xsi:type="dcterms:W3CDTF">2025-06-23T04:43:21Z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